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sldIdLst>
    <p:sldId id="256" r:id="rId2"/>
    <p:sldId id="315" r:id="rId3"/>
    <p:sldId id="275" r:id="rId4"/>
    <p:sldId id="309" r:id="rId5"/>
    <p:sldId id="311" r:id="rId6"/>
    <p:sldId id="312" r:id="rId7"/>
    <p:sldId id="313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81D08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998" autoAdjust="0"/>
  </p:normalViewPr>
  <p:slideViewPr>
    <p:cSldViewPr>
      <p:cViewPr>
        <p:scale>
          <a:sx n="80" d="100"/>
          <a:sy n="80" d="100"/>
        </p:scale>
        <p:origin x="-100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GRSS Chapter Geographic Distribution </a:t>
            </a:r>
          </a:p>
          <a:p>
            <a:pPr>
              <a:defRPr/>
            </a:pPr>
            <a:r>
              <a:rPr lang="en-US" sz="1800" dirty="0"/>
              <a:t>as of November, 2012</a:t>
            </a:r>
          </a:p>
        </c:rich>
      </c:tx>
      <c:layout>
        <c:manualLayout>
          <c:xMode val="edge"/>
          <c:yMode val="edge"/>
          <c:x val="0.17846344934460157"/>
          <c:y val="3.348803657607315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3.661241074448271E-2"/>
                  <c:y val="-5.87318013819701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285531912866606E-2"/>
                  <c:y val="7.804595854089667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5755816494161251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962582943919659E-2"/>
                  <c:y val="-3.5100755262735014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600">
                        <a:latin typeface="+mn-lt"/>
                      </a:rPr>
                      <a:t>Region 9 Latin America
7%</a:t>
                    </a:r>
                    <a:endParaRPr lang="en-US" alt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796675595406689E-2"/>
                  <c:y val="8.4092659385318777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600">
                        <a:latin typeface="+mn-lt"/>
                      </a:rPr>
                      <a:t>Region 10 Asia and Pacific
21%</a:t>
                    </a:r>
                    <a:endParaRPr lang="en-US" alt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Sheet1!$A$1:$A$5</c:f>
              <c:strCache>
                <c:ptCount val="5"/>
                <c:pt idx="0">
                  <c:v>Region 1-6 USA</c:v>
                </c:pt>
                <c:pt idx="1">
                  <c:v>Region 7 Canada</c:v>
                </c:pt>
                <c:pt idx="2">
                  <c:v>Region 8 Europe,
Middle East and Africa</c:v>
                </c:pt>
                <c:pt idx="3">
                  <c:v>Region 9 Latin America
</c:v>
                </c:pt>
                <c:pt idx="4">
                  <c:v>Region 10 Asia and Pacific
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4</c:v>
                </c:pt>
                <c:pt idx="2">
                  <c:v>13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49E009-51A3-47B6-9DCA-346CA704F3DA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05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65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2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1143000"/>
            <a:ext cx="19431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676900" cy="4953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0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821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86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08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0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45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6800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4881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Fare clic per modificare gli stili del testo dello schema</a:t>
            </a:r>
          </a:p>
          <a:p>
            <a:pPr lvl="1"/>
            <a:r>
              <a:rPr lang="en-US" altLang="zh-TW" smtClean="0"/>
              <a:t>Secondo livello</a:t>
            </a:r>
          </a:p>
          <a:p>
            <a:pPr lvl="2"/>
            <a:r>
              <a:rPr lang="en-US" altLang="zh-TW" smtClean="0"/>
              <a:t>Terzo livello</a:t>
            </a:r>
          </a:p>
          <a:p>
            <a:pPr lvl="3"/>
            <a:r>
              <a:rPr lang="en-US" altLang="zh-TW" smtClean="0"/>
              <a:t>Quarto livello</a:t>
            </a:r>
          </a:p>
          <a:p>
            <a:pPr lvl="4"/>
            <a:r>
              <a:rPr lang="en-US" altLang="zh-TW" smtClean="0"/>
              <a:t>Quinto livello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866900" y="431800"/>
            <a:ext cx="6896100" cy="381000"/>
          </a:xfrm>
          <a:prstGeom prst="rect">
            <a:avLst/>
          </a:prstGeom>
          <a:solidFill>
            <a:srgbClr val="1C3E7D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7" tIns="44450" rIns="90487" bIns="44450" anchor="ctr"/>
          <a:lstStyle/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  <a:ea typeface="ＭＳ Ｐゴシック" pitchFamily="1" charset="-128"/>
              </a:rPr>
              <a:t>Geoscience and Remote Sensing Society</a:t>
            </a:r>
          </a:p>
        </p:txBody>
      </p:sp>
      <p:pic>
        <p:nvPicPr>
          <p:cNvPr id="1029" name="Picture 9" descr="IEEE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198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just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just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just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just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23850" y="1557338"/>
            <a:ext cx="8569325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400" b="1" dirty="0">
                <a:solidFill>
                  <a:srgbClr val="00279F"/>
                </a:solidFill>
              </a:rPr>
              <a:t>IEEE </a:t>
            </a:r>
            <a:r>
              <a:rPr lang="en-US" sz="4400" b="1" dirty="0" smtClean="0">
                <a:solidFill>
                  <a:srgbClr val="00279F"/>
                </a:solidFill>
              </a:rPr>
              <a:t>GRSS </a:t>
            </a:r>
            <a:r>
              <a:rPr lang="en-US" sz="4400" b="1" dirty="0">
                <a:solidFill>
                  <a:srgbClr val="00279F"/>
                </a:solidFill>
              </a:rPr>
              <a:t>Chapters - Update </a:t>
            </a:r>
          </a:p>
          <a:p>
            <a:pPr algn="ctr"/>
            <a:r>
              <a:rPr lang="en-US" sz="2800" b="1" dirty="0">
                <a:solidFill>
                  <a:srgbClr val="00279F"/>
                </a:solidFill>
              </a:rPr>
              <a:t/>
            </a:r>
            <a:br>
              <a:rPr lang="en-US" sz="2800" b="1" dirty="0">
                <a:solidFill>
                  <a:srgbClr val="00279F"/>
                </a:solidFill>
              </a:rPr>
            </a:br>
            <a:r>
              <a:rPr lang="en-US" sz="2000" b="1" dirty="0">
                <a:solidFill>
                  <a:srgbClr val="00279F"/>
                </a:solidFill>
              </a:rPr>
              <a:t/>
            </a:r>
            <a:br>
              <a:rPr lang="en-US" sz="2000" b="1" dirty="0">
                <a:solidFill>
                  <a:srgbClr val="00279F"/>
                </a:solidFill>
              </a:rPr>
            </a:br>
            <a:r>
              <a:rPr lang="en-US" sz="2000" b="1" dirty="0">
                <a:solidFill>
                  <a:srgbClr val="00279F"/>
                </a:solidFill>
              </a:rPr>
              <a:t/>
            </a:r>
            <a:br>
              <a:rPr lang="en-US" sz="2000" b="1" dirty="0">
                <a:solidFill>
                  <a:srgbClr val="00279F"/>
                </a:solidFill>
              </a:rPr>
            </a:br>
            <a:r>
              <a:rPr lang="en-US" sz="3200" b="1" dirty="0">
                <a:solidFill>
                  <a:srgbClr val="00279F"/>
                </a:solidFill>
              </a:rPr>
              <a:t>Wooil M. Moon </a:t>
            </a:r>
            <a:r>
              <a:rPr lang="en-US" sz="2000" b="1" dirty="0">
                <a:solidFill>
                  <a:srgbClr val="00279F"/>
                </a:solidFill>
              </a:rPr>
              <a:t/>
            </a:r>
            <a:br>
              <a:rPr lang="en-US" sz="2000" b="1" dirty="0">
                <a:solidFill>
                  <a:srgbClr val="00279F"/>
                </a:solidFill>
              </a:rPr>
            </a:br>
            <a:r>
              <a:rPr lang="en-US" sz="2000" b="1" dirty="0">
                <a:solidFill>
                  <a:srgbClr val="00279F"/>
                </a:solidFill>
              </a:rPr>
              <a:t/>
            </a:r>
            <a:br>
              <a:rPr lang="en-US" sz="2000" b="1" dirty="0">
                <a:solidFill>
                  <a:srgbClr val="00279F"/>
                </a:solidFill>
              </a:rPr>
            </a:br>
            <a:r>
              <a:rPr lang="en-US" b="1" dirty="0">
                <a:solidFill>
                  <a:srgbClr val="00279F"/>
                </a:solidFill>
              </a:rPr>
              <a:t>VP Professional Activities – IEEE GRS-S</a:t>
            </a:r>
          </a:p>
          <a:p>
            <a:pPr algn="ctr"/>
            <a:r>
              <a:rPr lang="en-US" b="1" dirty="0">
                <a:solidFill>
                  <a:srgbClr val="00279F"/>
                </a:solidFill>
              </a:rPr>
              <a:t/>
            </a:r>
            <a:br>
              <a:rPr lang="en-US" b="1" dirty="0">
                <a:solidFill>
                  <a:srgbClr val="00279F"/>
                </a:solidFill>
              </a:rPr>
            </a:br>
            <a:r>
              <a:rPr lang="en-US" b="1" dirty="0">
                <a:solidFill>
                  <a:srgbClr val="00279F"/>
                </a:solidFill>
              </a:rPr>
              <a:t>July 24  2013</a:t>
            </a:r>
          </a:p>
          <a:p>
            <a:pPr algn="ctr"/>
            <a:r>
              <a:rPr lang="en-US" b="1" dirty="0">
                <a:solidFill>
                  <a:srgbClr val="00279F"/>
                </a:solidFill>
              </a:rPr>
              <a:t>Melbourne,  Australia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557338"/>
            <a:ext cx="7772400" cy="914400"/>
          </a:xfrm>
        </p:spPr>
        <p:txBody>
          <a:bodyPr/>
          <a:lstStyle/>
          <a:p>
            <a:r>
              <a:rPr lang="en-US" sz="4000" smtClean="0">
                <a:solidFill>
                  <a:srgbClr val="002060"/>
                </a:solidFill>
                <a:latin typeface="Arial" charset="0"/>
              </a:rPr>
              <a:t>Welcome to IGARSS 2013 ! </a:t>
            </a:r>
            <a:endParaRPr lang="en-CA" sz="400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03350" y="2781300"/>
            <a:ext cx="6983413" cy="3314700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The following few slides summarize the current status and future plans to support our IEEE </a:t>
            </a:r>
            <a:r>
              <a:rPr lang="en-US" sz="3200" dirty="0" smtClean="0">
                <a:solidFill>
                  <a:srgbClr val="002060"/>
                </a:solidFill>
              </a:rPr>
              <a:t>GRSS Societies </a:t>
            </a:r>
            <a:r>
              <a:rPr lang="en-US" sz="3200" dirty="0" smtClean="0">
                <a:solidFill>
                  <a:srgbClr val="002060"/>
                </a:solidFill>
              </a:rPr>
              <a:t>around </a:t>
            </a:r>
            <a:r>
              <a:rPr lang="en-US" sz="3200" dirty="0" smtClean="0">
                <a:solidFill>
                  <a:srgbClr val="002060"/>
                </a:solidFill>
              </a:rPr>
              <a:t>the world</a:t>
            </a:r>
            <a:endParaRPr lang="en-CA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5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18828"/>
              </p:ext>
            </p:extLst>
          </p:nvPr>
        </p:nvGraphicFramePr>
        <p:xfrm>
          <a:off x="323850" y="1773238"/>
          <a:ext cx="8643938" cy="4019552"/>
        </p:xfrm>
        <a:graphic>
          <a:graphicData uri="http://schemas.openxmlformats.org/drawingml/2006/table">
            <a:tbl>
              <a:tblPr/>
              <a:tblGrid>
                <a:gridCol w="2952750"/>
                <a:gridCol w="1295400"/>
                <a:gridCol w="1655763"/>
                <a:gridCol w="1439862"/>
                <a:gridCol w="1300163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Country / Continent</a:t>
                      </a:r>
                    </a:p>
                  </a:txBody>
                  <a:tcPr marL="91428" marR="91428" marT="45710" marB="4571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Region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Numbers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Chapters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Joint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Chapters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USA</a:t>
                      </a:r>
                    </a:p>
                  </a:txBody>
                  <a:tcPr marL="91428" marR="91428" marT="45710" marB="4571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1-6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Canada</a:t>
                      </a:r>
                      <a:endParaRPr kumimoji="0" lang="en-US" altLang="zh-TW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28" marR="91428" marT="45710" marB="4571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Europe,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Middle East and Africa</a:t>
                      </a:r>
                    </a:p>
                  </a:txBody>
                  <a:tcPr marL="91428" marR="91428" marT="45710" marB="4571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+1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Latin America</a:t>
                      </a:r>
                    </a:p>
                  </a:txBody>
                  <a:tcPr marL="91428" marR="91428" marT="45710" marB="4571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+1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Asia and Pacific</a:t>
                      </a:r>
                    </a:p>
                  </a:txBody>
                  <a:tcPr marL="91428" marR="91428" marT="45710" marB="4571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+2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L="91428" marR="91428" marT="45710" marB="4571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</a:t>
                      </a:r>
                    </a:p>
                  </a:txBody>
                  <a:tcPr marL="91428" marR="91428" marT="45710" marB="4571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48" name="Rectangle 3"/>
          <p:cNvSpPr txBox="1">
            <a:spLocks noChangeArrowheads="1"/>
          </p:cNvSpPr>
          <p:nvPr/>
        </p:nvSpPr>
        <p:spPr bwMode="auto">
          <a:xfrm>
            <a:off x="760413" y="858838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zh-TW" sz="3200" b="1" dirty="0" smtClean="0">
                <a:solidFill>
                  <a:srgbClr val="00279F"/>
                </a:solidFill>
              </a:rPr>
              <a:t>GRSS </a:t>
            </a:r>
            <a:r>
              <a:rPr lang="en-US" altLang="zh-TW" sz="3200" b="1" dirty="0">
                <a:solidFill>
                  <a:srgbClr val="00279F"/>
                </a:solidFill>
              </a:rPr>
              <a:t>and Joint Chapters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822070"/>
              </p:ext>
            </p:extLst>
          </p:nvPr>
        </p:nvGraphicFramePr>
        <p:xfrm>
          <a:off x="1115616" y="1103313"/>
          <a:ext cx="7704855" cy="492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1196975"/>
            <a:ext cx="8569325" cy="914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What can </a:t>
            </a: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GRSS </a:t>
            </a: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do for our </a:t>
            </a:r>
            <a:b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GRSS </a:t>
            </a: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Chapters around the world ?</a:t>
            </a:r>
            <a:endParaRPr lang="en-CA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55650" y="2420938"/>
            <a:ext cx="8208963" cy="36750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Distinguished Speakers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IEEE </a:t>
            </a:r>
            <a:r>
              <a:rPr lang="en-US" dirty="0" smtClean="0">
                <a:solidFill>
                  <a:srgbClr val="002060"/>
                </a:solidFill>
              </a:rPr>
              <a:t>GRSS </a:t>
            </a:r>
            <a:r>
              <a:rPr lang="en-US" dirty="0" smtClean="0">
                <a:solidFill>
                  <a:srgbClr val="002060"/>
                </a:solidFill>
              </a:rPr>
              <a:t>Education support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Mentorship development support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Tech Comm. and Chapter Chairs Dinner – at IGARSS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Partial support for Chapter operation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Partial travel support when needed and approved  (</a:t>
            </a:r>
            <a:r>
              <a:rPr lang="en-US" dirty="0" smtClean="0">
                <a:solidFill>
                  <a:srgbClr val="002060"/>
                </a:solidFill>
              </a:rPr>
              <a:t>GRSS </a:t>
            </a:r>
            <a:r>
              <a:rPr lang="en-US" dirty="0" smtClean="0">
                <a:solidFill>
                  <a:srgbClr val="002060"/>
                </a:solidFill>
              </a:rPr>
              <a:t>Chapter Travel Grants)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Recognition of Chapter Activities  - “Chapter Award”</a:t>
            </a:r>
            <a:endParaRPr lang="en-CA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11188" y="1268413"/>
            <a:ext cx="7772400" cy="11303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What can our GRS-S Chapters </a:t>
            </a: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do for </a:t>
            </a: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the IEEE GRS-S community ?</a:t>
            </a:r>
            <a:endParaRPr lang="en-CA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2349500"/>
            <a:ext cx="8135937" cy="4035425"/>
          </a:xfrm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pPr marL="0" indent="0"/>
            <a:r>
              <a:rPr lang="en-US" dirty="0" smtClean="0">
                <a:solidFill>
                  <a:srgbClr val="002060"/>
                </a:solidFill>
              </a:rPr>
              <a:t>  Regular </a:t>
            </a:r>
            <a:r>
              <a:rPr lang="en-US" dirty="0" smtClean="0">
                <a:solidFill>
                  <a:srgbClr val="002060"/>
                </a:solidFill>
              </a:rPr>
              <a:t>or frequent local Chapter meetings &amp; seminars</a:t>
            </a:r>
          </a:p>
          <a:p>
            <a:pPr marL="0" indent="0"/>
            <a:r>
              <a:rPr lang="en-US" dirty="0" smtClean="0">
                <a:solidFill>
                  <a:srgbClr val="002060"/>
                </a:solidFill>
              </a:rPr>
              <a:t>  Organize </a:t>
            </a:r>
            <a:r>
              <a:rPr lang="en-US" dirty="0" smtClean="0">
                <a:solidFill>
                  <a:srgbClr val="002060"/>
                </a:solidFill>
              </a:rPr>
              <a:t>local GRSS events for members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Distinguished Speaker lectures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Mentorship development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Develop local Chapter events and contests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Organize </a:t>
            </a:r>
            <a:r>
              <a:rPr lang="en-US" sz="2400" dirty="0" smtClean="0">
                <a:solidFill>
                  <a:srgbClr val="002060"/>
                </a:solidFill>
              </a:rPr>
              <a:t>GRSS </a:t>
            </a:r>
            <a:r>
              <a:rPr lang="en-US" sz="2400" dirty="0" smtClean="0">
                <a:solidFill>
                  <a:srgbClr val="002060"/>
                </a:solidFill>
              </a:rPr>
              <a:t>sessions at local </a:t>
            </a:r>
            <a:r>
              <a:rPr lang="en-US" sz="2400" dirty="0" smtClean="0">
                <a:solidFill>
                  <a:srgbClr val="002060"/>
                </a:solidFill>
              </a:rPr>
              <a:t>GRSS </a:t>
            </a:r>
            <a:r>
              <a:rPr lang="en-US" sz="2400" dirty="0" smtClean="0">
                <a:solidFill>
                  <a:srgbClr val="002060"/>
                </a:solidFill>
              </a:rPr>
              <a:t>conferences</a:t>
            </a:r>
          </a:p>
          <a:p>
            <a:pPr marL="0" indent="0"/>
            <a:r>
              <a:rPr lang="en-US" dirty="0" smtClean="0">
                <a:solidFill>
                  <a:srgbClr val="002060"/>
                </a:solidFill>
              </a:rPr>
              <a:t>  Prepare </a:t>
            </a:r>
            <a:r>
              <a:rPr lang="en-US" dirty="0" smtClean="0">
                <a:solidFill>
                  <a:srgbClr val="002060"/>
                </a:solidFill>
              </a:rPr>
              <a:t>and submit annual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196975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  <a:latin typeface="Arial" charset="0"/>
              </a:rPr>
              <a:t>GRSS </a:t>
            </a:r>
            <a:r>
              <a:rPr lang="en-US" sz="4000" dirty="0" smtClean="0">
                <a:solidFill>
                  <a:srgbClr val="002060"/>
                </a:solidFill>
                <a:latin typeface="Arial" charset="0"/>
              </a:rPr>
              <a:t>Contacts </a:t>
            </a:r>
            <a:endParaRPr lang="en-CA" sz="400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492375"/>
            <a:ext cx="8207375" cy="3603625"/>
          </a:xfrm>
        </p:spPr>
        <p:txBody>
          <a:bodyPr/>
          <a:lstStyle/>
          <a:p>
            <a:r>
              <a:rPr lang="en-US" b="1" dirty="0" smtClean="0"/>
              <a:t>Kun-Shan Chen (Current Chair on </a:t>
            </a:r>
            <a:r>
              <a:rPr lang="en-US" b="1" dirty="0" smtClean="0"/>
              <a:t>GRSS </a:t>
            </a:r>
            <a:r>
              <a:rPr lang="en-US" b="1" dirty="0" smtClean="0"/>
              <a:t>Chapters) </a:t>
            </a:r>
          </a:p>
          <a:p>
            <a:pPr lvl="1"/>
            <a:r>
              <a:rPr lang="en-US" sz="2400" b="1" dirty="0" smtClean="0">
                <a:solidFill>
                  <a:schemeClr val="accent6"/>
                </a:solidFill>
              </a:rPr>
              <a:t>dkschen@csrsr.ncu.edu.tw</a:t>
            </a:r>
          </a:p>
          <a:p>
            <a:pPr lvl="1">
              <a:buFontTx/>
              <a:buNone/>
            </a:pPr>
            <a:endParaRPr lang="en-US" sz="1200" b="1" dirty="0" smtClean="0">
              <a:solidFill>
                <a:srgbClr val="0070C0"/>
              </a:solidFill>
            </a:endParaRPr>
          </a:p>
          <a:p>
            <a:pPr lvl="1" algn="ctr"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( . . .  </a:t>
            </a:r>
            <a:r>
              <a:rPr lang="en-US" sz="1800" i="1" dirty="0" smtClean="0">
                <a:solidFill>
                  <a:srgbClr val="C00000"/>
                </a:solidFill>
              </a:rPr>
              <a:t>Kun-Shan’s health has been quite poor recently and </a:t>
            </a:r>
            <a:br>
              <a:rPr lang="en-US" sz="1800" i="1" dirty="0" smtClean="0">
                <a:solidFill>
                  <a:srgbClr val="C00000"/>
                </a:solidFill>
              </a:rPr>
            </a:br>
            <a:r>
              <a:rPr lang="en-US" sz="1800" i="1" dirty="0" smtClean="0">
                <a:solidFill>
                  <a:srgbClr val="C00000"/>
                </a:solidFill>
              </a:rPr>
              <a:t>for urgent matters, you can also contact  Wooil M. Moon directly  ! </a:t>
            </a:r>
            <a:r>
              <a:rPr lang="en-US" sz="1800" b="1" dirty="0" smtClean="0">
                <a:solidFill>
                  <a:srgbClr val="C00000"/>
                </a:solidFill>
              </a:rPr>
              <a:t>)</a:t>
            </a:r>
          </a:p>
          <a:p>
            <a:pPr lvl="2"/>
            <a:endParaRPr lang="en-US" sz="1200" b="1" dirty="0" smtClean="0"/>
          </a:p>
          <a:p>
            <a:r>
              <a:rPr lang="en-US" b="1" dirty="0" smtClean="0"/>
              <a:t>Wooil M. Moon (VP – Professional Activities, </a:t>
            </a:r>
            <a:r>
              <a:rPr lang="en-US" b="1" dirty="0" smtClean="0"/>
              <a:t>GRSS</a:t>
            </a:r>
            <a:r>
              <a:rPr lang="en-US" b="1" dirty="0" smtClean="0"/>
              <a:t>) </a:t>
            </a:r>
          </a:p>
          <a:p>
            <a:pPr lvl="1"/>
            <a:r>
              <a:rPr lang="en-US" sz="2400" b="1" dirty="0" smtClean="0">
                <a:solidFill>
                  <a:schemeClr val="accent6"/>
                </a:solidFill>
              </a:rPr>
              <a:t>wooil.moon@umanitoba.ca</a:t>
            </a:r>
            <a:endParaRPr lang="en-CA" sz="2400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SL report July 09">
  <a:themeElements>
    <a:clrScheme name="GRSL report July 09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SL report July 09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GRSL report July 09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SL report July 09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SL report July 09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SL report July 09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SL report July 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SL report July 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SL report July 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HD:Users:gamba:Desktop:GRSL report July 09.ppt</Template>
  <TotalTime>2192</TotalTime>
  <Words>237</Words>
  <Application>Microsoft Office PowerPoint</Application>
  <PresentationFormat>Bildschirmpräsentation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ＭＳ Ｐゴシック</vt:lpstr>
      <vt:lpstr>Times New Roman</vt:lpstr>
      <vt:lpstr>GRSL report July 09</vt:lpstr>
      <vt:lpstr>PowerPoint-Präsentation</vt:lpstr>
      <vt:lpstr>Welcome to IGARSS 2013 ! </vt:lpstr>
      <vt:lpstr>PowerPoint-Präsentation</vt:lpstr>
      <vt:lpstr>PowerPoint-Präsentation</vt:lpstr>
      <vt:lpstr>What can GRSS do for our  GRSS Chapters around the world ?</vt:lpstr>
      <vt:lpstr>What can our GRS-S Chapters do for the IEEE GRS-S community ?</vt:lpstr>
      <vt:lpstr>GRSS Contacts </vt:lpstr>
    </vt:vector>
  </TitlesOfParts>
  <Company>Università di Pavia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Board of Geospatial Information Society</dc:title>
  <dc:creator>Lorenzo Bruzzone</dc:creator>
  <cp:lastModifiedBy>Hajnsek, Irena</cp:lastModifiedBy>
  <cp:revision>215</cp:revision>
  <dcterms:created xsi:type="dcterms:W3CDTF">2009-07-01T12:08:14Z</dcterms:created>
  <dcterms:modified xsi:type="dcterms:W3CDTF">2013-07-24T08:40:03Z</dcterms:modified>
</cp:coreProperties>
</file>